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60" r:id="rId5"/>
    <p:sldId id="271" r:id="rId6"/>
    <p:sldId id="261" r:id="rId7"/>
    <p:sldId id="263" r:id="rId8"/>
    <p:sldId id="266" r:id="rId9"/>
    <p:sldId id="265" r:id="rId10"/>
    <p:sldId id="267" r:id="rId11"/>
    <p:sldId id="278" r:id="rId12"/>
    <p:sldId id="269" r:id="rId13"/>
    <p:sldId id="268" r:id="rId14"/>
    <p:sldId id="277" r:id="rId15"/>
    <p:sldId id="274" r:id="rId16"/>
    <p:sldId id="27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Аудирование</a:t>
            </a:r>
            <a:endParaRPr lang="ru-RU" dirty="0" smtClean="0"/>
          </a:p>
        </c:rich>
      </c:tx>
      <c:layout>
        <c:manualLayout>
          <c:xMode val="edge"/>
          <c:yMode val="edge"/>
          <c:x val="0.33399789921998013"/>
          <c:y val="9.79403850763019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711472"/>
        <c:axId val="269103704"/>
      </c:barChart>
      <c:catAx>
        <c:axId val="2687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103704"/>
        <c:crosses val="autoZero"/>
        <c:auto val="1"/>
        <c:lblAlgn val="ctr"/>
        <c:lblOffset val="100"/>
        <c:noMultiLvlLbl val="0"/>
      </c:catAx>
      <c:valAx>
        <c:axId val="26910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59385782361266E-2"/>
          <c:y val="1.8009169003047085E-2"/>
          <c:w val="0.91366677070465052"/>
          <c:h val="0.86966986425472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0.05</c:v>
                </c:pt>
                <c:pt idx="1">
                  <c:v>0.55000000000000004</c:v>
                </c:pt>
                <c:pt idx="2">
                  <c:v>0.42000000000000004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33216"/>
        <c:axId val="269533608"/>
      </c:barChart>
      <c:catAx>
        <c:axId val="2695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3608"/>
        <c:crosses val="autoZero"/>
        <c:auto val="1"/>
        <c:lblAlgn val="ctr"/>
        <c:lblOffset val="100"/>
        <c:noMultiLvlLbl val="0"/>
      </c:catAx>
      <c:valAx>
        <c:axId val="26953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6731022182158"/>
          <c:y val="0.92243171728861972"/>
          <c:w val="0.27465365764312999"/>
          <c:h val="5.0449899223272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школа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84</c:v>
                </c:pt>
                <c:pt idx="2">
                  <c:v>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49</c:v>
                </c:pt>
                <c:pt idx="2">
                  <c:v>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старшая школа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63</c:v>
                </c:pt>
                <c:pt idx="1">
                  <c:v>67</c:v>
                </c:pt>
                <c:pt idx="2">
                  <c:v>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общий показатель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59</c:v>
                </c:pt>
                <c:pt idx="1">
                  <c:v>65</c:v>
                </c:pt>
                <c:pt idx="2">
                  <c:v>80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0672104"/>
        <c:axId val="270669360"/>
      </c:lineChart>
      <c:catAx>
        <c:axId val="270672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69360"/>
        <c:crosses val="autoZero"/>
        <c:auto val="1"/>
        <c:lblAlgn val="ctr"/>
        <c:lblOffset val="100"/>
        <c:noMultiLvlLbl val="0"/>
      </c:catAx>
      <c:valAx>
        <c:axId val="27066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7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Чтение </a:t>
            </a:r>
          </a:p>
        </c:rich>
      </c:tx>
      <c:layout>
        <c:manualLayout>
          <c:xMode val="edge"/>
          <c:yMode val="edge"/>
          <c:x val="0.33399789921998013"/>
          <c:y val="9.79403850763019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924800"/>
        <c:axId val="17943976"/>
      </c:barChart>
      <c:catAx>
        <c:axId val="2689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3976"/>
        <c:crosses val="autoZero"/>
        <c:auto val="1"/>
        <c:lblAlgn val="ctr"/>
        <c:lblOffset val="100"/>
        <c:noMultiLvlLbl val="0"/>
      </c:catAx>
      <c:valAx>
        <c:axId val="1794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9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Письмо</a:t>
            </a:r>
          </a:p>
        </c:rich>
      </c:tx>
      <c:layout>
        <c:manualLayout>
          <c:xMode val="edge"/>
          <c:yMode val="edge"/>
          <c:x val="0.33399789921998013"/>
          <c:y val="9.79403850763019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40448"/>
        <c:axId val="17940840"/>
      </c:barChart>
      <c:catAx>
        <c:axId val="179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0840"/>
        <c:crosses val="autoZero"/>
        <c:auto val="1"/>
        <c:lblAlgn val="ctr"/>
        <c:lblOffset val="100"/>
        <c:noMultiLvlLbl val="0"/>
      </c:catAx>
      <c:valAx>
        <c:axId val="1794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Говорение</a:t>
            </a:r>
          </a:p>
        </c:rich>
      </c:tx>
      <c:layout>
        <c:manualLayout>
          <c:xMode val="edge"/>
          <c:yMode val="edge"/>
          <c:x val="0.33399789921998013"/>
          <c:y val="9.79403850763019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Алексеев Д</c:v>
                </c:pt>
                <c:pt idx="1">
                  <c:v>Бурлева В</c:v>
                </c:pt>
                <c:pt idx="2">
                  <c:v>Емельянова М</c:v>
                </c:pt>
                <c:pt idx="3">
                  <c:v>Клинков Я</c:v>
                </c:pt>
                <c:pt idx="4">
                  <c:v>Осипова О </c:v>
                </c:pt>
                <c:pt idx="5">
                  <c:v>Редкин Д</c:v>
                </c:pt>
                <c:pt idx="6">
                  <c:v>Соколюк А</c:v>
                </c:pt>
                <c:pt idx="7">
                  <c:v>Талипова Д</c:v>
                </c:pt>
                <c:pt idx="8">
                  <c:v>Файзуллоев И</c:v>
                </c:pt>
                <c:pt idx="9">
                  <c:v>Фасхутдинов Д</c:v>
                </c:pt>
                <c:pt idx="10">
                  <c:v>Фахрутдинова А</c:v>
                </c:pt>
                <c:pt idx="11">
                  <c:v>Щербаков В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30472"/>
        <c:axId val="269536352"/>
      </c:barChart>
      <c:catAx>
        <c:axId val="26953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6352"/>
        <c:crosses val="autoZero"/>
        <c:auto val="1"/>
        <c:lblAlgn val="ctr"/>
        <c:lblOffset val="100"/>
        <c:noMultiLvlLbl val="0"/>
      </c:catAx>
      <c:valAx>
        <c:axId val="2695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аудировние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аудирование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29296"/>
        <c:axId val="269534784"/>
      </c:lineChart>
      <c:catAx>
        <c:axId val="26952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4784"/>
        <c:crosses val="autoZero"/>
        <c:auto val="1"/>
        <c:lblAlgn val="ctr"/>
        <c:lblOffset val="100"/>
        <c:noMultiLvlLbl val="0"/>
      </c:catAx>
      <c:valAx>
        <c:axId val="2695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2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чтение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чтение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35568"/>
        <c:axId val="269535960"/>
      </c:lineChart>
      <c:catAx>
        <c:axId val="26953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5960"/>
        <c:crosses val="autoZero"/>
        <c:auto val="1"/>
        <c:lblAlgn val="ctr"/>
        <c:lblOffset val="100"/>
        <c:noMultiLvlLbl val="0"/>
      </c:catAx>
      <c:valAx>
        <c:axId val="269535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письмо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письмо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34000"/>
        <c:axId val="269531648"/>
      </c:lineChart>
      <c:catAx>
        <c:axId val="2695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1648"/>
        <c:crosses val="autoZero"/>
        <c:auto val="1"/>
        <c:lblAlgn val="ctr"/>
        <c:lblOffset val="100"/>
        <c:noMultiLvlLbl val="0"/>
      </c:catAx>
      <c:valAx>
        <c:axId val="2695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говорение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говорение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</c:v>
                </c:pt>
                <c:pt idx="9">
                  <c:v>II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32432"/>
        <c:axId val="269529688"/>
      </c:lineChart>
      <c:catAx>
        <c:axId val="26953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29688"/>
        <c:crosses val="autoZero"/>
        <c:auto val="1"/>
        <c:lblAlgn val="ctr"/>
        <c:lblOffset val="100"/>
        <c:noMultiLvlLbl val="0"/>
      </c:catAx>
      <c:valAx>
        <c:axId val="26952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r>
              <a:rPr lang="ru-RU" b="1" dirty="0" err="1" smtClean="0"/>
              <a:t>аудирование</a:t>
            </a:r>
            <a:r>
              <a:rPr lang="ru-RU" b="1" baseline="0" dirty="0" smtClean="0"/>
              <a:t>                                        чтение     </a:t>
            </a:r>
          </a:p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/>
              <a:t> письмо                                                  говорение</a:t>
            </a:r>
          </a:p>
        </c:rich>
      </c:tx>
      <c:layout>
        <c:manualLayout>
          <c:xMode val="edge"/>
          <c:yMode val="edge"/>
          <c:x val="0.10250306082713595"/>
          <c:y val="2.858908913370095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4 четверть 2015</c:v>
                </c:pt>
                <c:pt idx="1">
                  <c:v>1четверть 2016</c:v>
                </c:pt>
                <c:pt idx="2">
                  <c:v>2 четверть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63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4 четверть 2015</c:v>
                </c:pt>
                <c:pt idx="1">
                  <c:v>1четверть 2016</c:v>
                </c:pt>
                <c:pt idx="2">
                  <c:v>2 четверть 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</c:v>
                </c:pt>
                <c:pt idx="1">
                  <c:v>72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4 четверть 2015</c:v>
                </c:pt>
                <c:pt idx="1">
                  <c:v>1четверть 2016</c:v>
                </c:pt>
                <c:pt idx="2">
                  <c:v>2 четверть 2016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</c:v>
                </c:pt>
                <c:pt idx="1">
                  <c:v>60</c:v>
                </c:pt>
                <c:pt idx="2">
                  <c:v>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4 четверть 2015</c:v>
                </c:pt>
                <c:pt idx="1">
                  <c:v>1четверть 2016</c:v>
                </c:pt>
                <c:pt idx="2">
                  <c:v>2 четверть 2016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63</c:v>
                </c:pt>
                <c:pt idx="1">
                  <c:v>63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530080"/>
        <c:axId val="269531256"/>
        <c:axId val="0"/>
      </c:bar3DChart>
      <c:catAx>
        <c:axId val="2695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1256"/>
        <c:crosses val="autoZero"/>
        <c:auto val="1"/>
        <c:lblAlgn val="ctr"/>
        <c:lblOffset val="100"/>
        <c:noMultiLvlLbl val="0"/>
      </c:catAx>
      <c:valAx>
        <c:axId val="26953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5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0.09864</cdr:x>
      <cdr:y>0.88326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1634505"/>
          <a:ext cx="32901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 </a:t>
          </a:r>
          <a:r>
            <a:rPr lang="ru-RU" dirty="0" smtClean="0"/>
            <a:t>        2 класс                          3 класс                     4 класс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0.09864</cdr:x>
      <cdr:y>0.88326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840" y="1685305"/>
          <a:ext cx="32901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 </a:t>
          </a:r>
          <a:r>
            <a:rPr lang="ru-RU" dirty="0" smtClean="0"/>
            <a:t>        2 класс                          3 класс                     4 класс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0.12628</cdr:x>
      <cdr:y>0.43277</cdr:y>
    </cdr:from>
    <cdr:to>
      <cdr:x>0.96526</cdr:x>
      <cdr:y>0.43277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60939" y="800854"/>
          <a:ext cx="306240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0.07219</cdr:x>
      <cdr:y>0.04337</cdr:y>
    </cdr:from>
    <cdr:to>
      <cdr:x>0.1025</cdr:x>
      <cdr:y>0.08674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4656" y="216024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0.07219</cdr:x>
      <cdr:y>0.10119</cdr:y>
    </cdr:from>
    <cdr:to>
      <cdr:x>0.1025</cdr:x>
      <cdr:y>0.14456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4656" y="504056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0.55704</cdr:x>
      <cdr:y>0.10119</cdr:y>
    </cdr:from>
    <cdr:to>
      <cdr:x>0.58735</cdr:x>
      <cdr:y>0.14456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71040" y="504056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0.55704</cdr:x>
      <cdr:y>0.04337</cdr:y>
    </cdr:from>
    <cdr:to>
      <cdr:x>0.58735</cdr:x>
      <cdr:y>0.08674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71040" y="216024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2016/2/16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14612" y="428604"/>
            <a:ext cx="6215076" cy="857256"/>
          </a:xfrm>
        </p:spPr>
        <p:txBody>
          <a:bodyPr/>
          <a:lstStyle/>
          <a:p>
            <a:pPr>
              <a:buNone/>
            </a:pPr>
            <a: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Методический семинар</a:t>
            </a:r>
          </a:p>
          <a:p>
            <a:pPr algn="r">
              <a:buNone/>
            </a:pPr>
            <a:r>
              <a:rPr lang="ru-RU" altLang="zh-CN" sz="20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Гижирова</a:t>
            </a:r>
            <a:r>
              <a:rPr lang="ru-RU" altLang="zh-CN" sz="2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 Светлана Владимировна</a:t>
            </a:r>
          </a:p>
          <a:p>
            <a:pPr>
              <a:buNone/>
            </a:pPr>
            <a:endParaRPr lang="zh-CN" altLang="en-US" sz="4000" dirty="0" smtClean="0">
              <a:solidFill>
                <a:srgbClr val="FE0067"/>
              </a:solidFill>
            </a:endParaRPr>
          </a:p>
          <a:p>
            <a:pPr>
              <a:buNone/>
            </a:pPr>
            <a:endParaRPr lang="zh-CN" alt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2204864"/>
            <a:ext cx="3744416" cy="3126780"/>
          </a:xfrm>
          <a:prstGeom prst="rect">
            <a:avLst/>
          </a:prstGeom>
          <a:ln w="28575">
            <a:solidFill>
              <a:srgbClr val="FE006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8441" y="196460"/>
            <a:ext cx="3018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Тестирование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17669873"/>
              </p:ext>
            </p:extLst>
          </p:nvPr>
        </p:nvGraphicFramePr>
        <p:xfrm>
          <a:off x="846691" y="521387"/>
          <a:ext cx="3866183" cy="279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57745"/>
              </p:ext>
            </p:extLst>
          </p:nvPr>
        </p:nvGraphicFramePr>
        <p:xfrm>
          <a:off x="4957444" y="521386"/>
          <a:ext cx="3866183" cy="279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079895"/>
              </p:ext>
            </p:extLst>
          </p:nvPr>
        </p:nvGraphicFramePr>
        <p:xfrm>
          <a:off x="819416" y="2996952"/>
          <a:ext cx="3866183" cy="279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180408"/>
              </p:ext>
            </p:extLst>
          </p:nvPr>
        </p:nvGraphicFramePr>
        <p:xfrm>
          <a:off x="4957444" y="3029490"/>
          <a:ext cx="3866183" cy="279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66124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   базовый уровень                    </a:t>
            </a:r>
            <a:r>
              <a:rPr lang="ru-RU" sz="1400" dirty="0" smtClean="0"/>
              <a:t>средний уровень                    повышенный уровень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1062" y="5731213"/>
            <a:ext cx="144016" cy="167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13591" y="5731213"/>
            <a:ext cx="144016" cy="1678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25684" y="5731213"/>
            <a:ext cx="144016" cy="1678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8565"/>
              </p:ext>
            </p:extLst>
          </p:nvPr>
        </p:nvGraphicFramePr>
        <p:xfrm>
          <a:off x="323528" y="332657"/>
          <a:ext cx="8568952" cy="616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86"/>
                <a:gridCol w="894152"/>
                <a:gridCol w="2763043"/>
                <a:gridCol w="487222"/>
                <a:gridCol w="487797"/>
                <a:gridCol w="488371"/>
                <a:gridCol w="488371"/>
                <a:gridCol w="487222"/>
                <a:gridCol w="487797"/>
                <a:gridCol w="487797"/>
                <a:gridCol w="487797"/>
                <a:gridCol w="487797"/>
              </a:tblGrid>
              <a:tr h="185725">
                <a:tc rowSpan="2" grid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 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Формируемые навыки и умения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Даты проведения оценивания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0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Апрель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Май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Сентябрь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Октябрь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Ноябрь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Декабрь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Январь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Февраль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725">
                <a:tc gridSpan="10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                    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              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Навыки чтения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endParaRPr lang="ru-RU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Ответ на прямой вопрос по прочитанному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Определение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соответстия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 /несоответствия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+2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Построение плана текста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1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Восстановление пропущенного слова в предложении или пропущенного предложения в тексте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Подбор заголовка к тексту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42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Пересказ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С опорой на помощь учителя или иную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Без опоры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Составление собственного высказывания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-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Техника чтения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8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Чтение наизусть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800">
                          <a:effectLst/>
                          <a:latin typeface="+mn-lt"/>
                        </a:rPr>
                        <a:t> </a:t>
                      </a:r>
                      <a:endParaRPr lang="ru-RU" sz="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+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-1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+1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 +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79408"/>
            <a:ext cx="2643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Мониторинг</a:t>
            </a:r>
            <a:endParaRPr lang="ru-RU" sz="3200" dirty="0"/>
          </a:p>
        </p:txBody>
      </p:sp>
      <p:graphicFrame>
        <p:nvGraphicFramePr>
          <p:cNvPr id="19" name="Диаграмма 18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72785148"/>
              </p:ext>
            </p:extLst>
          </p:nvPr>
        </p:nvGraphicFramePr>
        <p:xfrm>
          <a:off x="611560" y="1336022"/>
          <a:ext cx="3650158" cy="1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86447"/>
              </p:ext>
            </p:extLst>
          </p:nvPr>
        </p:nvGraphicFramePr>
        <p:xfrm>
          <a:off x="5062971" y="1336022"/>
          <a:ext cx="3650158" cy="1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528639"/>
              </p:ext>
            </p:extLst>
          </p:nvPr>
        </p:nvGraphicFramePr>
        <p:xfrm>
          <a:off x="611560" y="3501008"/>
          <a:ext cx="3650158" cy="1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32093"/>
              </p:ext>
            </p:extLst>
          </p:nvPr>
        </p:nvGraphicFramePr>
        <p:xfrm>
          <a:off x="5330259" y="3501008"/>
          <a:ext cx="3650158" cy="1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71600" y="5219138"/>
            <a:ext cx="329011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ru-RU" dirty="0" smtClean="0"/>
              <a:t>        2 класс                          3 класс                     4 класс</a:t>
            </a:r>
            <a:endParaRPr lang="ru-RU" sz="1100" dirty="0"/>
          </a:p>
        </p:txBody>
      </p:sp>
      <p:sp>
        <p:nvSpPr>
          <p:cNvPr id="25" name="TextBox 1"/>
          <p:cNvSpPr txBox="1"/>
          <p:nvPr/>
        </p:nvSpPr>
        <p:spPr>
          <a:xfrm>
            <a:off x="5510279" y="5243525"/>
            <a:ext cx="329011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ru-RU" dirty="0" smtClean="0"/>
              <a:t>        2 класс                          3 класс                     4 класс</a:t>
            </a:r>
            <a:endParaRPr lang="ru-RU" sz="11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94413" y="2132856"/>
            <a:ext cx="306240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37991" y="4293096"/>
            <a:ext cx="306240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94413" y="4293096"/>
            <a:ext cx="306240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623" y="743531"/>
            <a:ext cx="501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Мониторинг качества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Фасхутдинов</a:t>
            </a:r>
            <a:r>
              <a:rPr lang="ru-RU" b="1" dirty="0" smtClean="0"/>
              <a:t> Даниэль 4А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33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3150" y="2791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/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91407838"/>
              </p:ext>
            </p:extLst>
          </p:nvPr>
        </p:nvGraphicFramePr>
        <p:xfrm>
          <a:off x="2041120" y="1196752"/>
          <a:ext cx="7128792" cy="498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41120" y="3648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Мониторинг качества </a:t>
            </a:r>
            <a:r>
              <a:rPr lang="ru-RU" sz="2000" b="1" dirty="0" err="1"/>
              <a:t>обученности</a:t>
            </a:r>
            <a:r>
              <a:rPr lang="ru-RU" sz="2000" b="1" dirty="0"/>
              <a:t>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В 4А классе за 2015-2016 </a:t>
            </a:r>
            <a:r>
              <a:rPr lang="ru-RU" sz="2000" b="1" dirty="0" err="1"/>
              <a:t>уч.год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0777129"/>
              </p:ext>
            </p:extLst>
          </p:nvPr>
        </p:nvGraphicFramePr>
        <p:xfrm>
          <a:off x="1547664" y="196229"/>
          <a:ext cx="7250557" cy="515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267744" y="5229200"/>
            <a:ext cx="1728193" cy="103777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Участие </a:t>
            </a:r>
          </a:p>
          <a:p>
            <a:pPr marL="0" indent="0" algn="ctr">
              <a:buNone/>
            </a:pPr>
            <a:r>
              <a:rPr lang="ru-RU" sz="1800" b="1" dirty="0" smtClean="0"/>
              <a:t>в очных</a:t>
            </a:r>
          </a:p>
          <a:p>
            <a:pPr marL="0" indent="0" algn="ctr">
              <a:buNone/>
            </a:pPr>
            <a:r>
              <a:rPr lang="ru-RU" sz="1800" b="1" dirty="0" smtClean="0"/>
              <a:t>олимпиадах</a:t>
            </a:r>
            <a:endParaRPr lang="ru-RU" sz="18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427984" y="5231562"/>
            <a:ext cx="1728193" cy="10377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Участие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в заочных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олимпиадах</a:t>
            </a:r>
            <a:endParaRPr lang="ru-RU" sz="1800" b="1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588224" y="5256750"/>
            <a:ext cx="1944217" cy="10377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Участие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/>
              <a:t>в</a:t>
            </a:r>
            <a:r>
              <a:rPr lang="ru-RU" sz="1800" b="1" dirty="0" smtClean="0"/>
              <a:t>о внеклассных мероприятиях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745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216320" y="116632"/>
            <a:ext cx="7957392" cy="4608512"/>
          </a:xfrm>
        </p:spPr>
        <p:txBody>
          <a:bodyPr/>
          <a:lstStyle/>
          <a:p>
            <a:r>
              <a:rPr lang="ru-RU" sz="2000" b="1" dirty="0" smtClean="0"/>
              <a:t>более </a:t>
            </a:r>
            <a:r>
              <a:rPr lang="ru-RU" sz="2000" b="1" dirty="0"/>
              <a:t>обоснованно планировать результаты своей учебной деятельности благодаря наличию ясных правил, известного поля обязательных и дополнительных учебных заданий </a:t>
            </a:r>
          </a:p>
          <a:p>
            <a:r>
              <a:rPr lang="ru-RU" sz="2000" b="1" dirty="0" smtClean="0"/>
              <a:t>видеть </a:t>
            </a:r>
            <a:r>
              <a:rPr lang="ru-RU" sz="2000" b="1" dirty="0"/>
              <a:t>свои учебные достижения и проблемы, отслеживать динамику успеваемости;</a:t>
            </a:r>
          </a:p>
          <a:p>
            <a:r>
              <a:rPr lang="ru-RU" sz="2000" b="1" dirty="0" smtClean="0"/>
              <a:t>активно </a:t>
            </a:r>
            <a:r>
              <a:rPr lang="ru-RU" sz="2000" b="1" dirty="0"/>
              <a:t>влиять на свою итоговую отметку, зарабатывая ее, причем, используя возможности системы дополнительных баллов, получить итоговую отметку не только по знаниям, но и по труду;</a:t>
            </a:r>
          </a:p>
          <a:p>
            <a:r>
              <a:rPr lang="ru-RU" sz="2000" b="1" dirty="0" smtClean="0"/>
              <a:t>не </a:t>
            </a:r>
            <a:r>
              <a:rPr lang="ru-RU" sz="2000" b="1" dirty="0"/>
              <a:t>рассматривать отдельную плохую отметку как трагедию, т.к. отдельная плохая отметка в соответствии с правилами не отменяет возможности общего успеха;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какой-то момент гарантировать себе определенную итоговую отметку.</a:t>
            </a:r>
          </a:p>
          <a:p>
            <a:pPr marL="1352550"/>
            <a:r>
              <a:rPr lang="ru-RU" sz="2000" b="1" dirty="0" smtClean="0"/>
              <a:t>стараться </a:t>
            </a:r>
            <a:r>
              <a:rPr lang="ru-RU" sz="2000" b="1" dirty="0"/>
              <a:t>выполнять все обязательные задания, поскольку их невыполнение приводит к падению рейтинга;</a:t>
            </a:r>
          </a:p>
          <a:p>
            <a:pPr marL="1352550"/>
            <a:r>
              <a:rPr lang="ru-RU" sz="2000" b="1" dirty="0" smtClean="0"/>
              <a:t>в </a:t>
            </a:r>
            <a:r>
              <a:rPr lang="ru-RU" sz="2000" b="1" dirty="0"/>
              <a:t>случае пропуска – выполнять пропущенные работы, т.к. это автоматически приводит к росту рейтинга.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73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63531363"/>
              </p:ext>
            </p:extLst>
          </p:nvPr>
        </p:nvGraphicFramePr>
        <p:xfrm>
          <a:off x="2555776" y="1845623"/>
          <a:ext cx="5572125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35696" y="980728"/>
            <a:ext cx="6552728" cy="857250"/>
          </a:xfrm>
        </p:spPr>
        <p:txBody>
          <a:bodyPr/>
          <a:lstStyle/>
          <a:p>
            <a:r>
              <a:rPr lang="ru-RU" sz="2400" b="1" dirty="0" smtClean="0"/>
              <a:t>Мониторинг  качества </a:t>
            </a:r>
            <a:r>
              <a:rPr lang="ru-RU" sz="2400" b="1" dirty="0" err="1" smtClean="0"/>
              <a:t>обученности</a:t>
            </a:r>
            <a:r>
              <a:rPr lang="ru-RU" sz="2400" b="1" dirty="0" smtClean="0"/>
              <a:t> за 3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99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-35376" y="2276872"/>
            <a:ext cx="9324528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100" b="1" dirty="0" smtClean="0"/>
              <a:t>«Педагогические возможности разных форм оценивания  учебных достижений школьников</a:t>
            </a:r>
          </a:p>
          <a:p>
            <a:pPr marL="0" indent="0" algn="ctr">
              <a:buNone/>
            </a:pPr>
            <a:r>
              <a:rPr lang="ru-RU" sz="3100" b="1" dirty="0" smtClean="0"/>
              <a:t>в условиях реализации ФГОС второго поколения </a:t>
            </a:r>
          </a:p>
          <a:p>
            <a:pPr marL="0" indent="0" algn="ctr">
              <a:buNone/>
            </a:pPr>
            <a:r>
              <a:rPr lang="ru-RU" sz="3100" b="1" dirty="0" smtClean="0"/>
              <a:t>с целью повышения качества образования</a:t>
            </a:r>
          </a:p>
          <a:p>
            <a:pPr marL="0" indent="0" algn="ctr">
              <a:buNone/>
            </a:pPr>
            <a:r>
              <a:rPr lang="ru-RU" sz="3100" b="1" dirty="0" smtClean="0"/>
              <a:t> на уроках английского языка»</a:t>
            </a:r>
            <a:endParaRPr lang="ru-RU" sz="3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5394" y="764704"/>
            <a:ext cx="4122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Методическая тема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E006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79712" y="404664"/>
            <a:ext cx="7164288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Требования к системе оценивания</a:t>
            </a:r>
          </a:p>
          <a:p>
            <a:r>
              <a:rPr lang="ru-RU" sz="2400" dirty="0" smtClean="0"/>
              <a:t>Системность</a:t>
            </a:r>
          </a:p>
          <a:p>
            <a:r>
              <a:rPr lang="ru-RU" sz="2400" dirty="0" smtClean="0"/>
              <a:t>Непрерывность</a:t>
            </a:r>
          </a:p>
          <a:p>
            <a:r>
              <a:rPr lang="ru-RU" sz="2400" dirty="0" smtClean="0"/>
              <a:t>Оценивание процесса движения к результату наряду с результатом</a:t>
            </a:r>
          </a:p>
          <a:p>
            <a:r>
              <a:rPr lang="ru-RU" sz="2400" dirty="0" smtClean="0"/>
              <a:t>Акцент на достижениях</a:t>
            </a:r>
          </a:p>
          <a:p>
            <a:r>
              <a:rPr lang="ru-RU" sz="2400" dirty="0" smtClean="0"/>
              <a:t>Открытость системы</a:t>
            </a:r>
          </a:p>
          <a:p>
            <a:r>
              <a:rPr lang="ru-RU" sz="2400" dirty="0" smtClean="0"/>
              <a:t>Поощрение выхода за пределы учебной программы</a:t>
            </a:r>
          </a:p>
          <a:p>
            <a:r>
              <a:rPr lang="ru-RU" sz="2400" dirty="0" smtClean="0"/>
              <a:t>Поощрение самооценки и </a:t>
            </a:r>
            <a:r>
              <a:rPr lang="ru-RU" sz="2400" dirty="0" err="1" smtClean="0"/>
              <a:t>взаимооценки</a:t>
            </a:r>
            <a:endParaRPr lang="ru-RU" sz="2400" dirty="0" smtClean="0"/>
          </a:p>
          <a:p>
            <a:r>
              <a:rPr lang="ru-RU" sz="2400" dirty="0" smtClean="0"/>
              <a:t>Оценка индивидуальных уникальных характеристик безотносительно к достижениям других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411760" y="332656"/>
            <a:ext cx="5954415" cy="5857875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Игровые </a:t>
            </a: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3354"/>
            <a:ext cx="3606639" cy="2704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354"/>
            <a:ext cx="3643082" cy="2732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35" y="2569510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411760" y="332656"/>
            <a:ext cx="5954415" cy="5857875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Игровые технологии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08" y="1874617"/>
            <a:ext cx="2116207" cy="1653287"/>
          </a:xfrm>
          <a:prstGeom prst="rect">
            <a:avLst/>
          </a:prstGeom>
          <a:ln>
            <a:solidFill>
              <a:srgbClr val="FE0067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80" y="3837804"/>
            <a:ext cx="2070469" cy="1713492"/>
          </a:xfrm>
          <a:prstGeom prst="rect">
            <a:avLst/>
          </a:prstGeom>
          <a:ln>
            <a:solidFill>
              <a:srgbClr val="FE0067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624" y="4005064"/>
            <a:ext cx="2047218" cy="1682438"/>
          </a:xfrm>
          <a:prstGeom prst="rect">
            <a:avLst/>
          </a:prstGeom>
          <a:ln>
            <a:solidFill>
              <a:srgbClr val="FE0067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155" y="1122362"/>
            <a:ext cx="1870469" cy="1504509"/>
          </a:xfrm>
          <a:prstGeom prst="rect">
            <a:avLst/>
          </a:prstGeom>
          <a:ln>
            <a:solidFill>
              <a:srgbClr val="FE0067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264" y="1718257"/>
            <a:ext cx="1800200" cy="1966006"/>
          </a:xfrm>
          <a:prstGeom prst="rect">
            <a:avLst/>
          </a:prstGeom>
          <a:ln>
            <a:solidFill>
              <a:srgbClr val="FE0067"/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63256"/>
              </p:ext>
            </p:extLst>
          </p:nvPr>
        </p:nvGraphicFramePr>
        <p:xfrm>
          <a:off x="4355563" y="3383910"/>
          <a:ext cx="146382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</a:tblGrid>
              <a:tr h="2023392">
                <a:tc>
                  <a:txBody>
                    <a:bodyPr/>
                    <a:lstStyle/>
                    <a:p>
                      <a:r>
                        <a:rPr lang="ru-RU" sz="16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6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39752" y="260648"/>
            <a:ext cx="5882407" cy="55972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Проектная технология</a:t>
            </a:r>
            <a:endParaRPr lang="ru-RU" b="1" dirty="0">
              <a:ln w="18415" cmpd="sng">
                <a:noFill/>
                <a:prstDash val="solid"/>
              </a:ln>
              <a:solidFill>
                <a:srgbClr val="FE00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0404"/>
            <a:ext cx="3923928" cy="29429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97559"/>
            <a:ext cx="3923928" cy="29429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88920"/>
              </p:ext>
            </p:extLst>
          </p:nvPr>
        </p:nvGraphicFramePr>
        <p:xfrm>
          <a:off x="4797732" y="883815"/>
          <a:ext cx="392392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3928"/>
              </a:tblGrid>
              <a:tr h="146913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It’s a living room.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There is a big table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for a big family in the middle of the room. There is a piano on the left.  There is a big LCD TV above the piano. There are two armchairs.  There is a big window on the right.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40691"/>
              </p:ext>
            </p:extLst>
          </p:nvPr>
        </p:nvGraphicFramePr>
        <p:xfrm>
          <a:off x="618002" y="3965906"/>
          <a:ext cx="39239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</a:tblGrid>
              <a:tr h="883648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It’s a kitchen. There is a big dining table in the middle. There is a cupboard on the right. There is a sink on the left. </a:t>
                      </a:r>
                      <a:endParaRPr lang="ru-RU" sz="1800" b="1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195736" y="260648"/>
            <a:ext cx="6386463" cy="5525219"/>
          </a:xfrm>
        </p:spPr>
        <p:txBody>
          <a:bodyPr/>
          <a:lstStyle/>
          <a:p>
            <a:pPr marL="0" lvl="4" indent="0" algn="ctr">
              <a:buNone/>
            </a:pPr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Языковой портфель</a:t>
            </a:r>
            <a:endParaRPr lang="ru-RU" sz="3200" b="1" dirty="0">
              <a:ln w="18415" cmpd="sng">
                <a:noFill/>
                <a:prstDash val="solid"/>
              </a:ln>
              <a:solidFill>
                <a:srgbClr val="FE0067"/>
              </a:solidFill>
              <a:latin typeface="Arial" pitchFamily="34" charset="0"/>
              <a:cs typeface="Arial" pitchFamily="34" charset="0"/>
            </a:endParaRPr>
          </a:p>
          <a:p>
            <a:pPr marL="0" lvl="4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50057"/>
              </p:ext>
            </p:extLst>
          </p:nvPr>
        </p:nvGraphicFramePr>
        <p:xfrm>
          <a:off x="1509717" y="1068992"/>
          <a:ext cx="7076347" cy="86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6347"/>
              </a:tblGrid>
              <a:tr h="86677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E00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Языковой портфель-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структурированный отчет о проделанной учащимся работе  в процессе изучения языка и о ее результатах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5413"/>
              </p:ext>
            </p:extLst>
          </p:nvPr>
        </p:nvGraphicFramePr>
        <p:xfrm>
          <a:off x="1509717" y="2457848"/>
          <a:ext cx="2198187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187"/>
              </a:tblGrid>
              <a:tr h="219528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E00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Языковой паспорт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Дает представление об уровне владения учащимися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иностранными языками на основе самооценки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75071"/>
              </p:ext>
            </p:extLst>
          </p:nvPr>
        </p:nvGraphicFramePr>
        <p:xfrm>
          <a:off x="4033667" y="2432207"/>
          <a:ext cx="215768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682"/>
              </a:tblGrid>
              <a:tr h="2713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E00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Языковая биография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помощью листов самооценки учащимися оценивается достигнутый ими уровень владения языком в процессе его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изученияязыков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86946"/>
              </p:ext>
            </p:extLst>
          </p:nvPr>
        </p:nvGraphicFramePr>
        <p:xfrm>
          <a:off x="6476336" y="2420888"/>
          <a:ext cx="210779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796"/>
              </a:tblGrid>
              <a:tr h="28572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E0067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Языковое досье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Содержатся материалы о результатах овладения языком, включая отчеты об участии в конференциях, конкурсах, олимпиадах</a:t>
                      </a:r>
                    </a:p>
                    <a:p>
                      <a:endParaRPr lang="ru-RU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2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4" y="1124744"/>
            <a:ext cx="3422787" cy="2567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69" y="1124744"/>
            <a:ext cx="3429004" cy="2571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1582" y="3657290"/>
            <a:ext cx="2978448" cy="22338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7979" y="239477"/>
            <a:ext cx="4383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indent="0" algn="ctr">
              <a:buNone/>
            </a:pPr>
            <a:r>
              <a:rPr lang="ru-RU" sz="3200" b="1" dirty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Языковой портфель</a:t>
            </a:r>
          </a:p>
        </p:txBody>
      </p:sp>
    </p:spTree>
    <p:extLst>
      <p:ext uri="{BB962C8B-B14F-4D97-AF65-F5344CB8AC3E}">
        <p14:creationId xmlns:p14="http://schemas.microsoft.com/office/powerpoint/2010/main" val="1993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35696" y="188640"/>
            <a:ext cx="6386463" cy="5525219"/>
          </a:xfrm>
        </p:spPr>
        <p:txBody>
          <a:bodyPr/>
          <a:lstStyle/>
          <a:p>
            <a:pPr marL="0" lvl="4" indent="0" algn="ctr">
              <a:buNone/>
            </a:pPr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Рейтинговая накопительная система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65415"/>
              </p:ext>
            </p:extLst>
          </p:nvPr>
        </p:nvGraphicFramePr>
        <p:xfrm>
          <a:off x="251520" y="1340768"/>
          <a:ext cx="8773850" cy="5146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68"/>
                <a:gridCol w="2073819"/>
                <a:gridCol w="2073819"/>
                <a:gridCol w="2233344"/>
              </a:tblGrid>
              <a:tr h="66968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формы и методы контроля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текущая аттестация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0" indent="-285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аттестация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" indent="-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(четверть, год)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indent="-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урочная деятельность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indent="-28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2297">
                <a:tc rowSpan="2"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устный опрос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письменная</a:t>
                      </a:r>
                    </a:p>
                    <a:p>
                      <a:pPr marL="285750" marR="11430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       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работа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диктанты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тестовые задания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графическая работа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изложение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доклад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творческая работа</a:t>
                      </a:r>
                    </a:p>
                    <a:p>
                      <a:pPr marL="0" marR="1143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600200" algn="l"/>
                          <a:tab pos="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1143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-диагностическая  контрольная работа</a:t>
                      </a:r>
                    </a:p>
                    <a:p>
                      <a:pPr marL="0" marR="1143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диктанты</a:t>
                      </a:r>
                    </a:p>
                    <a:p>
                      <a:pPr marL="0" marR="1143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сочинения </a:t>
                      </a:r>
                    </a:p>
                    <a:p>
                      <a:pPr marL="0" marR="1143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-контроль техники чтения</a:t>
                      </a:r>
                    </a:p>
                    <a:p>
                      <a:pPr marL="114300" marR="11430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114300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 динамики текущей успеваемости</a:t>
                      </a:r>
                    </a:p>
                    <a:p>
                      <a:pPr marL="114300" marR="114300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300" marR="114300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 в выставках, конкурсах, соревнованиях</a:t>
                      </a:r>
                    </a:p>
                    <a:p>
                      <a:pPr marL="114300" marR="114300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активность в проектах и программах внеурочной деятельности</a:t>
                      </a:r>
                    </a:p>
                    <a:p>
                      <a:pPr marL="114300" marR="114300" indent="-20638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228600" algn="l"/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творческий отчет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4300" marR="11430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228600" algn="l"/>
                          <a:tab pos="1143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Языковой портфель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1877</TotalTime>
  <Words>592</Words>
  <Application>Microsoft Office PowerPoint</Application>
  <PresentationFormat>Экран (4:3)</PresentationFormat>
  <Paragraphs>217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Times</vt:lpstr>
      <vt:lpstr>Times New Roman</vt:lpstr>
      <vt:lpstr>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Teacher</cp:lastModifiedBy>
  <cp:revision>81</cp:revision>
  <dcterms:created xsi:type="dcterms:W3CDTF">2012-07-31T13:58:46Z</dcterms:created>
  <dcterms:modified xsi:type="dcterms:W3CDTF">2016-02-16T08:54:27Z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